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0" r:id="rId6"/>
    <p:sldId id="269" r:id="rId7"/>
    <p:sldId id="273" r:id="rId8"/>
    <p:sldId id="270" r:id="rId9"/>
    <p:sldId id="271" r:id="rId10"/>
    <p:sldId id="261" r:id="rId11"/>
    <p:sldId id="262" r:id="rId12"/>
    <p:sldId id="263" r:id="rId13"/>
    <p:sldId id="264" r:id="rId14"/>
    <p:sldId id="265" r:id="rId15"/>
    <p:sldId id="266" r:id="rId16"/>
    <p:sldId id="268" r:id="rId17"/>
  </p:sldIdLst>
  <p:sldSz cx="9144000" cy="5143500" type="screen16x9"/>
  <p:notesSz cx="6858000" cy="9144000"/>
  <p:embeddedFontLst>
    <p:embeddedFont>
      <p:font typeface="Montserrat ExtraBold" pitchFamily="2" charset="0"/>
      <p:bold r:id="rId19"/>
      <p:italic r:id="rId20"/>
      <p:boldItalic r:id="rId21"/>
    </p:embeddedFont>
    <p:embeddedFont>
      <p:font typeface="Montserrat" pitchFamily="2" charset="0"/>
      <p:regular r:id="rId22"/>
      <p:bold r:id="rId23"/>
      <p:italic r:id="rId24"/>
      <p:boldItalic r:id="rId25"/>
    </p:embeddedFont>
    <p:embeddedFont>
      <p:font typeface="Montserrat Black" pitchFamily="2" charset="0"/>
      <p:bold r:id="rId26"/>
      <p:boldItalic r:id="rId27"/>
    </p:embeddedFont>
    <p:embeddedFont>
      <p:font typeface="Montserrat SemiBold" pitchFamily="2" charset="0"/>
      <p:regular r:id="rId28"/>
      <p:bold r:id="rId29"/>
      <p:italic r:id="rId30"/>
      <p:boldItalic r:id="rId31"/>
    </p:embeddedFont>
    <p:embeddedFont>
      <p:font typeface="Montserrat Medium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vw4FEJutpIzjKa74fjMGrDaF2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5C92ED"/>
    <a:srgbClr val="374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4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6fe18eede_3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366fe18eede_3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6fe18eede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366fe18eede_3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6fe18eede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366fe18eede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6fe18eede_3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366fe18eede_3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66fe18eede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366fe18eede_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6fe18eede_3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366fe18eede_3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6fe18eede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366fe18eede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6fe18eede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366fe18eede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6fe18eede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366fe18eede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6fe18eede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366fe18eede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017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6fe18eede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366fe18eede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11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6fe18eede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366fe18eede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54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6fe18eede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366fe18eede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1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to, la ciudad maravilla con 40 años de patrimonio - El Ibér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3531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-1772" y="-1"/>
            <a:ext cx="9526772" cy="5550195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5" name="Google Shape;55;p3" title="Asset 3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 title="Asset 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 title="LOGO_BLANC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8375" y="3880475"/>
            <a:ext cx="1727243" cy="2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 title="1LOGOTIPOS-06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4223" y="1874486"/>
            <a:ext cx="4155551" cy="10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24" y="736600"/>
            <a:ext cx="4256984" cy="10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366fe18eede_3_57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66fe18eede_3_57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66fe18eede_3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366fe18eede_3_57"/>
          <p:cNvSpPr txBox="1"/>
          <p:nvPr/>
        </p:nvSpPr>
        <p:spPr>
          <a:xfrm>
            <a:off x="104386" y="3023520"/>
            <a:ext cx="2420629" cy="111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ESTUDIOS PARA </a:t>
            </a: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LA FORMULACIÓN Y PROPUESTA DE LAS POLÍTICAS PÚBLICAS DEL GAD DMQ</a:t>
            </a:r>
            <a:endParaRPr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129" y1="22180" x2="60129" y2="22180"/>
                        <a14:foregroundMark x1="68810" y1="40226" x2="68810" y2="40226"/>
                        <a14:foregroundMark x1="78457" y1="67293" x2="78457" y2="66165"/>
                        <a14:foregroundMark x1="78457" y1="26692" x2="78457" y2="26692"/>
                        <a14:foregroundMark x1="50161" y1="72180" x2="50161" y2="72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60" y="1582901"/>
            <a:ext cx="778611" cy="6659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1" b="92378" l="9934" r="98344">
                        <a14:foregroundMark x1="28146" y1="39329" x2="28146" y2="39329"/>
                        <a14:foregroundMark x1="38742" y1="25915" x2="38742" y2="25915"/>
                        <a14:foregroundMark x1="53311" y1="26220" x2="53311" y2="26220"/>
                        <a14:foregroundMark x1="47682" y1="49390" x2="47682" y2="49390"/>
                        <a14:foregroundMark x1="82119" y1="34146" x2="82119" y2="34146"/>
                        <a14:foregroundMark x1="90728" y1="65244" x2="90728" y2="65244"/>
                        <a14:foregroundMark x1="75828" y1="62500" x2="75828" y2="62500"/>
                        <a14:foregroundMark x1="20861" y1="63110" x2="20861" y2="63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8907" y="1419967"/>
            <a:ext cx="731749" cy="7947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6307" y1="42169" x2="46307" y2="42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6761" y="1465055"/>
            <a:ext cx="769725" cy="7259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4" b="97199" l="9606" r="95567">
                        <a14:foregroundMark x1="52956" y1="18207" x2="52956" y2="18207"/>
                        <a14:foregroundMark x1="72414" y1="23249" x2="72414" y2="23249"/>
                        <a14:foregroundMark x1="60837" y1="34174" x2="60837" y2="34174"/>
                        <a14:foregroundMark x1="74384" y1="47619" x2="74384" y2="47619"/>
                        <a14:foregroundMark x1="65764" y1="56863" x2="65764" y2="56863"/>
                        <a14:foregroundMark x1="57143" y1="66667" x2="57143" y2="66667"/>
                        <a14:foregroundMark x1="69704" y1="53221" x2="69704" y2="53221"/>
                        <a14:foregroundMark x1="54926" y1="70308" x2="54926" y2="70308"/>
                        <a14:foregroundMark x1="74877" y1="72269" x2="74877" y2="72269"/>
                        <a14:foregroundMark x1="72660" y1="79832" x2="72660" y2="79832"/>
                        <a14:foregroundMark x1="77833" y1="64706" x2="77833" y2="64706"/>
                        <a14:foregroundMark x1="67734" y1="77871" x2="67734" y2="77871"/>
                        <a14:foregroundMark x1="63054" y1="84874" x2="63054" y2="84874"/>
                        <a14:foregroundMark x1="63793" y1="92437" x2="63793" y2="924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1047" y="1471460"/>
            <a:ext cx="717287" cy="63071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780474" y="1858070"/>
            <a:ext cx="1097935" cy="10826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916062" y="1990139"/>
            <a:ext cx="826757" cy="8092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Elipse 15"/>
          <p:cNvSpPr/>
          <p:nvPr/>
        </p:nvSpPr>
        <p:spPr>
          <a:xfrm>
            <a:off x="567366" y="2447144"/>
            <a:ext cx="616680" cy="564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787577" y="2214400"/>
            <a:ext cx="957079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82,3%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0" name="Google Shape;121;g366fe18eede_3_70"/>
          <p:cNvSpPr txBox="1"/>
          <p:nvPr/>
        </p:nvSpPr>
        <p:spPr>
          <a:xfrm>
            <a:off x="1310527" y="793393"/>
            <a:ext cx="5938200" cy="5079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2100" dirty="0" smtClean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Gestión Programática 2024</a:t>
            </a:r>
            <a:endParaRPr sz="21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2977728" y="1844378"/>
            <a:ext cx="1097935" cy="10826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lipse 21"/>
          <p:cNvSpPr/>
          <p:nvPr/>
        </p:nvSpPr>
        <p:spPr>
          <a:xfrm>
            <a:off x="3113316" y="1976447"/>
            <a:ext cx="826757" cy="8092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/>
          <p:cNvSpPr txBox="1"/>
          <p:nvPr/>
        </p:nvSpPr>
        <p:spPr>
          <a:xfrm>
            <a:off x="3048154" y="2191045"/>
            <a:ext cx="957079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100%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4" name="Google Shape;114;g366fe18eede_3_57"/>
          <p:cNvSpPr txBox="1"/>
          <p:nvPr/>
        </p:nvSpPr>
        <p:spPr>
          <a:xfrm>
            <a:off x="2751868" y="3011366"/>
            <a:ext cx="1906748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METODOLOGÍAS SOBRE PROBLEMÁTICAS URBANAS EN EL DMQ</a:t>
            </a:r>
            <a:endParaRPr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5176005" y="1807297"/>
            <a:ext cx="1097935" cy="10826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Elipse 25"/>
          <p:cNvSpPr/>
          <p:nvPr/>
        </p:nvSpPr>
        <p:spPr>
          <a:xfrm>
            <a:off x="5311593" y="1939366"/>
            <a:ext cx="826757" cy="8092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CuadroTexto 26"/>
          <p:cNvSpPr txBox="1"/>
          <p:nvPr/>
        </p:nvSpPr>
        <p:spPr>
          <a:xfrm>
            <a:off x="5356674" y="2177130"/>
            <a:ext cx="957079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10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8" name="Google Shape;114;g366fe18eede_3_57"/>
          <p:cNvSpPr txBox="1"/>
          <p:nvPr/>
        </p:nvSpPr>
        <p:spPr>
          <a:xfrm>
            <a:off x="5011623" y="2963209"/>
            <a:ext cx="1906748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 RECOMENDACIONES DE POLÍTICAS PÚBLICAS DEL GAD DMQ</a:t>
            </a:r>
            <a:endParaRPr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7445934" y="1798549"/>
            <a:ext cx="1097935" cy="10826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Elipse 31"/>
          <p:cNvSpPr/>
          <p:nvPr/>
        </p:nvSpPr>
        <p:spPr>
          <a:xfrm>
            <a:off x="7581522" y="1930618"/>
            <a:ext cx="826757" cy="8092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32"/>
          <p:cNvSpPr txBox="1"/>
          <p:nvPr/>
        </p:nvSpPr>
        <p:spPr>
          <a:xfrm>
            <a:off x="7521311" y="2130115"/>
            <a:ext cx="957079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10</a:t>
            </a:r>
            <a:r>
              <a:rPr lang="es-EC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0%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4" name="Google Shape;114;g366fe18eede_3_57"/>
          <p:cNvSpPr txBox="1"/>
          <p:nvPr/>
        </p:nvSpPr>
        <p:spPr>
          <a:xfrm>
            <a:off x="6918371" y="2927013"/>
            <a:ext cx="1906748" cy="129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ESTUDIO </a:t>
            </a: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TÉCNICO COMPARATIVO SOBRE </a:t>
            </a: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PROPUESTAS </a:t>
            </a: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HISTÓRICAS DEL ESTATUTO DE AUTONOMÍA</a:t>
            </a:r>
            <a:endParaRPr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" name="Google Shape;83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366fe18eede_3_70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66fe18eede_3_70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66fe18eede_3_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;g366fe18eede_3_70"/>
          <p:cNvSpPr txBox="1"/>
          <p:nvPr/>
        </p:nvSpPr>
        <p:spPr>
          <a:xfrm>
            <a:off x="1310527" y="793393"/>
            <a:ext cx="5938200" cy="5079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2100" dirty="0" smtClean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Gestión Presupuestaria 2024</a:t>
            </a:r>
            <a:endParaRPr sz="21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" name="Terminador 2"/>
          <p:cNvSpPr/>
          <p:nvPr/>
        </p:nvSpPr>
        <p:spPr>
          <a:xfrm>
            <a:off x="3055257" y="1658169"/>
            <a:ext cx="1661886" cy="399143"/>
          </a:xfrm>
          <a:prstGeom prst="flowChartTermina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Terminador 3"/>
          <p:cNvSpPr/>
          <p:nvPr/>
        </p:nvSpPr>
        <p:spPr>
          <a:xfrm>
            <a:off x="3055258" y="1658169"/>
            <a:ext cx="1233714" cy="399143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/>
          <p:cNvSpPr txBox="1"/>
          <p:nvPr/>
        </p:nvSpPr>
        <p:spPr>
          <a:xfrm>
            <a:off x="4717143" y="1658169"/>
            <a:ext cx="957079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81,7%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Google Shape;114;g366fe18eede_3_57"/>
          <p:cNvSpPr txBox="1"/>
          <p:nvPr/>
        </p:nvSpPr>
        <p:spPr>
          <a:xfrm>
            <a:off x="527888" y="1567774"/>
            <a:ext cx="2420629" cy="55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GASTO CORRIENTE: </a:t>
            </a:r>
          </a:p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REMUNERACIÓN PERSONAL</a:t>
            </a:r>
            <a:endParaRPr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680616" y="1658169"/>
            <a:ext cx="2207898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USD 400.854,43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6" name="Terminador 15"/>
          <p:cNvSpPr/>
          <p:nvPr/>
        </p:nvSpPr>
        <p:spPr>
          <a:xfrm>
            <a:off x="3055257" y="2304176"/>
            <a:ext cx="1661886" cy="399143"/>
          </a:xfrm>
          <a:prstGeom prst="flowChartTermina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Terminador 16"/>
          <p:cNvSpPr/>
          <p:nvPr/>
        </p:nvSpPr>
        <p:spPr>
          <a:xfrm>
            <a:off x="3055258" y="2304176"/>
            <a:ext cx="1015999" cy="399143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/>
          <p:cNvSpPr txBox="1"/>
          <p:nvPr/>
        </p:nvSpPr>
        <p:spPr>
          <a:xfrm>
            <a:off x="4717143" y="2304176"/>
            <a:ext cx="957079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76,1%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9" name="Google Shape;114;g366fe18eede_3_57"/>
          <p:cNvSpPr txBox="1"/>
          <p:nvPr/>
        </p:nvSpPr>
        <p:spPr>
          <a:xfrm>
            <a:off x="543266" y="2124050"/>
            <a:ext cx="2420629" cy="74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GASTO INVERSIÓN: </a:t>
            </a:r>
          </a:p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Fortalecimiento en la gestión del DMQ a través de estudios</a:t>
            </a:r>
            <a:endParaRPr sz="1050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680616" y="2304176"/>
            <a:ext cx="2207898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USD 127.342,26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1" name="Terminador 20"/>
          <p:cNvSpPr/>
          <p:nvPr/>
        </p:nvSpPr>
        <p:spPr>
          <a:xfrm>
            <a:off x="3055257" y="2930050"/>
            <a:ext cx="1661886" cy="399143"/>
          </a:xfrm>
          <a:prstGeom prst="flowChartTermina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Terminador 21"/>
          <p:cNvSpPr/>
          <p:nvPr/>
        </p:nvSpPr>
        <p:spPr>
          <a:xfrm>
            <a:off x="3055257" y="2930050"/>
            <a:ext cx="1655491" cy="399143"/>
          </a:xfrm>
          <a:prstGeom prst="flowChartTermina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/>
          <p:cNvSpPr txBox="1"/>
          <p:nvPr/>
        </p:nvSpPr>
        <p:spPr>
          <a:xfrm>
            <a:off x="4717143" y="2930050"/>
            <a:ext cx="957079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100%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4" name="Google Shape;114;g366fe18eede_3_57"/>
          <p:cNvSpPr txBox="1"/>
          <p:nvPr/>
        </p:nvSpPr>
        <p:spPr>
          <a:xfrm>
            <a:off x="558644" y="2844713"/>
            <a:ext cx="2420629" cy="74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Generar investigaciones y estudios para el mejoramiento de las condiciones de vida</a:t>
            </a:r>
            <a:endParaRPr sz="1050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680616" y="2930050"/>
            <a:ext cx="2207898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USD 71.342,26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6" name="Terminador 25"/>
          <p:cNvSpPr/>
          <p:nvPr/>
        </p:nvSpPr>
        <p:spPr>
          <a:xfrm>
            <a:off x="3055257" y="3894343"/>
            <a:ext cx="1661886" cy="399143"/>
          </a:xfrm>
          <a:prstGeom prst="flowChartTermina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Terminador 26"/>
          <p:cNvSpPr/>
          <p:nvPr/>
        </p:nvSpPr>
        <p:spPr>
          <a:xfrm>
            <a:off x="3055258" y="3894343"/>
            <a:ext cx="1233714" cy="399143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/>
          <p:cNvSpPr txBox="1"/>
          <p:nvPr/>
        </p:nvSpPr>
        <p:spPr>
          <a:xfrm>
            <a:off x="4717143" y="3894343"/>
            <a:ext cx="957079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82,2%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9" name="Google Shape;114;g366fe18eede_3_57"/>
          <p:cNvSpPr txBox="1"/>
          <p:nvPr/>
        </p:nvSpPr>
        <p:spPr>
          <a:xfrm>
            <a:off x="527887" y="3860019"/>
            <a:ext cx="2420629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 algn="r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TOTAL </a:t>
            </a:r>
            <a:endParaRPr sz="160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680616" y="3894343"/>
            <a:ext cx="2207898" cy="35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6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USD 600.031,63</a:t>
            </a:r>
            <a:endParaRPr lang="es-EC" sz="16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1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66fe18eede_3_87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66fe18eede_3_87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66fe18eede_3_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;g366fe18eede_3_70"/>
          <p:cNvSpPr txBox="1"/>
          <p:nvPr/>
        </p:nvSpPr>
        <p:spPr>
          <a:xfrm>
            <a:off x="1310527" y="793393"/>
            <a:ext cx="5938200" cy="5079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2100" dirty="0" smtClean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Contratación Pública 2024</a:t>
            </a:r>
            <a:endParaRPr sz="21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" name="Proceso 1"/>
          <p:cNvSpPr/>
          <p:nvPr/>
        </p:nvSpPr>
        <p:spPr>
          <a:xfrm>
            <a:off x="3755687" y="3721662"/>
            <a:ext cx="1045028" cy="1291771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97682" l="9763" r="89941">
                        <a14:foregroundMark x1="40533" y1="57285" x2="40533" y2="57285"/>
                        <a14:foregroundMark x1="78107" y1="34768" x2="78107" y2="34768"/>
                        <a14:foregroundMark x1="75740" y1="67219" x2="75740" y2="67219"/>
                        <a14:foregroundMark x1="73669" y1="75497" x2="73669" y2="75497"/>
                        <a14:foregroundMark x1="76036" y1="82781" x2="76036" y2="82781"/>
                        <a14:foregroundMark x1="19527" y1="45364" x2="19527" y2="45364"/>
                        <a14:foregroundMark x1="28402" y1="38411" x2="28402" y2="38411"/>
                        <a14:foregroundMark x1="35207" y1="34768" x2="35207" y2="34768"/>
                        <a14:foregroundMark x1="24260" y1="37417" x2="24260" y2="37417"/>
                        <a14:foregroundMark x1="45858" y1="38742" x2="45858" y2="38742"/>
                        <a14:foregroundMark x1="52367" y1="47351" x2="52367" y2="47351"/>
                        <a14:foregroundMark x1="61834" y1="25497" x2="62130" y2="26490"/>
                        <a14:foregroundMark x1="70710" y1="25828" x2="70710" y2="25828"/>
                        <a14:foregroundMark x1="80473" y1="26159" x2="80473" y2="2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6822" y="3141417"/>
            <a:ext cx="612977" cy="547689"/>
          </a:xfrm>
          <a:prstGeom prst="rect">
            <a:avLst/>
          </a:prstGeom>
        </p:spPr>
      </p:pic>
      <p:sp>
        <p:nvSpPr>
          <p:cNvPr id="12" name="Proceso 11"/>
          <p:cNvSpPr/>
          <p:nvPr/>
        </p:nvSpPr>
        <p:spPr>
          <a:xfrm>
            <a:off x="2710659" y="4614212"/>
            <a:ext cx="1045028" cy="399221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Proceso 12"/>
          <p:cNvSpPr/>
          <p:nvPr/>
        </p:nvSpPr>
        <p:spPr>
          <a:xfrm>
            <a:off x="4800715" y="4185296"/>
            <a:ext cx="1045028" cy="828137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Google Shape;114;g366fe18eede_3_57"/>
          <p:cNvSpPr txBox="1"/>
          <p:nvPr/>
        </p:nvSpPr>
        <p:spPr>
          <a:xfrm>
            <a:off x="3557081" y="2844118"/>
            <a:ext cx="2420629" cy="37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CONSULTORIA</a:t>
            </a:r>
            <a:endParaRPr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1" b="89443" l="4167" r="93910">
                        <a14:foregroundMark x1="66667" y1="19648" x2="66667" y2="19648"/>
                        <a14:foregroundMark x1="28205" y1="35484" x2="28205" y2="35484"/>
                        <a14:foregroundMark x1="70513" y1="57185" x2="70513" y2="57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2612" y="4048076"/>
            <a:ext cx="517990" cy="5661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64" b="94006" l="9496" r="94065">
                        <a14:foregroundMark x1="30861" y1="23344" x2="30861" y2="23344"/>
                        <a14:foregroundMark x1="47478" y1="40694" x2="47478" y2="40694"/>
                        <a14:foregroundMark x1="63798" y1="56151" x2="63798" y2="56151"/>
                        <a14:foregroundMark x1="33531" y1="57413" x2="33531" y2="57413"/>
                        <a14:foregroundMark x1="18991" y1="70032" x2="18991" y2="7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1794" y="3658000"/>
            <a:ext cx="578140" cy="543829"/>
          </a:xfrm>
          <a:prstGeom prst="rect">
            <a:avLst/>
          </a:prstGeom>
        </p:spPr>
      </p:pic>
      <p:sp>
        <p:nvSpPr>
          <p:cNvPr id="17" name="Google Shape;114;g366fe18eede_3_57"/>
          <p:cNvSpPr txBox="1"/>
          <p:nvPr/>
        </p:nvSpPr>
        <p:spPr>
          <a:xfrm>
            <a:off x="2137164" y="3605641"/>
            <a:ext cx="1924205" cy="55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 algn="ctr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CATÁLOGO ELECTRÓNICO</a:t>
            </a:r>
            <a:endParaRPr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114;g366fe18eede_3_57"/>
          <p:cNvSpPr txBox="1"/>
          <p:nvPr/>
        </p:nvSpPr>
        <p:spPr>
          <a:xfrm>
            <a:off x="4720054" y="3017517"/>
            <a:ext cx="1924205" cy="74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8750" lvl="0" algn="ctr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SUBASTA </a:t>
            </a:r>
          </a:p>
          <a:p>
            <a:pPr marL="158750" lvl="0" algn="ctr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INVERSA</a:t>
            </a:r>
          </a:p>
          <a:p>
            <a:pPr marL="158750" lvl="0" algn="ctr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ELECTRÓNICA</a:t>
            </a:r>
            <a:endParaRPr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4277897" y="2369586"/>
            <a:ext cx="0" cy="542315"/>
          </a:xfrm>
          <a:prstGeom prst="line">
            <a:avLst/>
          </a:prstGeom>
          <a:ln w="285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4217722" y="2354450"/>
            <a:ext cx="120350" cy="12378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/>
          <p:cNvSpPr txBox="1"/>
          <p:nvPr/>
        </p:nvSpPr>
        <p:spPr>
          <a:xfrm>
            <a:off x="-144379" y="2514431"/>
            <a:ext cx="2750891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Nro. Proceso: CATE-MDMQ-2024-42001</a:t>
            </a:r>
          </a:p>
          <a:p>
            <a:pPr marL="15875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Valor adjudicado: USD 3.216,00</a:t>
            </a:r>
          </a:p>
          <a:p>
            <a:pPr marL="15875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Objeto: Adquisición de equipos informáticos catalogados</a:t>
            </a:r>
          </a:p>
          <a:p>
            <a:endParaRPr lang="es-EC" sz="1200" dirty="0"/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220764" y="3060903"/>
            <a:ext cx="12409" cy="533760"/>
          </a:xfrm>
          <a:prstGeom prst="line">
            <a:avLst/>
          </a:prstGeom>
          <a:ln w="285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2194630" y="3060903"/>
            <a:ext cx="1038543" cy="14029"/>
          </a:xfrm>
          <a:prstGeom prst="line">
            <a:avLst/>
          </a:prstGeom>
          <a:ln w="285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>
            <a:off x="2119151" y="3004157"/>
            <a:ext cx="120350" cy="12378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CuadroTexto 35"/>
          <p:cNvSpPr txBox="1"/>
          <p:nvPr/>
        </p:nvSpPr>
        <p:spPr>
          <a:xfrm>
            <a:off x="2743473" y="1351112"/>
            <a:ext cx="3754364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Nro. Proceso: CDC-MDMQ-2024-422</a:t>
            </a:r>
          </a:p>
          <a:p>
            <a:pPr marL="15875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Valor adjudicado: USD 62.496,03</a:t>
            </a:r>
          </a:p>
          <a:p>
            <a:pPr marL="15875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Objeto: Análisis de los factores de incidencia en el precio de la vivienda en las zonas de influencia caminable de las estaciones del metro.</a:t>
            </a:r>
          </a:p>
          <a:p>
            <a:endParaRPr lang="es-EC" sz="1200" dirty="0"/>
          </a:p>
        </p:txBody>
      </p:sp>
      <p:cxnSp>
        <p:nvCxnSpPr>
          <p:cNvPr id="39" name="Conector recto 38"/>
          <p:cNvCxnSpPr/>
          <p:nvPr/>
        </p:nvCxnSpPr>
        <p:spPr>
          <a:xfrm>
            <a:off x="6300180" y="3401232"/>
            <a:ext cx="1038543" cy="14029"/>
          </a:xfrm>
          <a:prstGeom prst="line">
            <a:avLst/>
          </a:prstGeom>
          <a:ln w="285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/>
          <p:cNvSpPr/>
          <p:nvPr/>
        </p:nvSpPr>
        <p:spPr>
          <a:xfrm>
            <a:off x="7277871" y="3353367"/>
            <a:ext cx="120350" cy="123788"/>
          </a:xfrm>
          <a:prstGeom prst="ellipse">
            <a:avLst/>
          </a:prstGeom>
          <a:solidFill>
            <a:schemeClr val="accent2">
              <a:lumMod val="75000"/>
              <a:lumOff val="25000"/>
            </a:schemeClr>
          </a:solidFill>
          <a:ln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CuadroTexto 40"/>
          <p:cNvSpPr txBox="1"/>
          <p:nvPr/>
        </p:nvSpPr>
        <p:spPr>
          <a:xfrm>
            <a:off x="7302944" y="2963762"/>
            <a:ext cx="1841056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Nro. Proceso: SIE-MDMQ-2024-421</a:t>
            </a:r>
          </a:p>
          <a:p>
            <a:pPr marL="15875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Valor adjudicado: USD 20.004,30</a:t>
            </a:r>
          </a:p>
          <a:p>
            <a:pPr marL="158750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Objeto: Adquisición de equipos informáticos no catalogados</a:t>
            </a:r>
          </a:p>
          <a:p>
            <a:endParaRPr lang="es-EC" sz="1200" dirty="0"/>
          </a:p>
        </p:txBody>
      </p:sp>
      <p:pic>
        <p:nvPicPr>
          <p:cNvPr id="60" name="Google Shape;83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366fe18eede_3_100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66fe18eede_3_100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366fe18eede_3_100"/>
          <p:cNvSpPr txBox="1"/>
          <p:nvPr/>
        </p:nvSpPr>
        <p:spPr>
          <a:xfrm>
            <a:off x="689978" y="1188071"/>
            <a:ext cx="6970158" cy="79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s" sz="2000" dirty="0" smtClean="0">
                <a:solidFill>
                  <a:srgbClr val="EA34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Persona jurídica de derecho privado LIQUIDADA</a:t>
            </a:r>
            <a:endParaRPr sz="2500" dirty="0">
              <a:solidFill>
                <a:srgbClr val="EA34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5" name="Google Shape;145;g366fe18eede_3_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66fe18eede_3_100"/>
          <p:cNvSpPr txBox="1"/>
          <p:nvPr/>
        </p:nvSpPr>
        <p:spPr>
          <a:xfrm>
            <a:off x="1200175" y="1919438"/>
            <a:ext cx="7182900" cy="315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20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La Asamblea de la CICQ con Acta No. CICQ-SEA-2024-001 (29-02-2024) resolvió: </a:t>
            </a:r>
            <a:r>
              <a:rPr lang="es-ES" sz="12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CONOCER Y APROBAR LA DISOLUCIÓN Y LIQUIDACIÓN VOLUNTARIA </a:t>
            </a:r>
            <a:r>
              <a:rPr lang="es-ES" sz="120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de la Corporación Instituto de la Ciudad del Distrito Metropolitano de Quito</a:t>
            </a:r>
            <a:r>
              <a:rPr lang="es-ES" sz="12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20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Con </a:t>
            </a:r>
            <a:r>
              <a:rPr lang="es-ES" sz="12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Acuerdo Nro. MIES-MIES-2024-0038-A (27-12-2024) SE APROBÓ LA DISOLUCIÓN Y LIQUIDACIÓN VOLUNTARIA</a:t>
            </a:r>
            <a:r>
              <a:rPr lang="es-ES" sz="120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 de la Corporación Instituto de la Ciudad del Distrito Metropolitano de Quito</a:t>
            </a:r>
            <a:r>
              <a:rPr lang="es-ES" sz="12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2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27-12-2024 </a:t>
            </a:r>
            <a:r>
              <a:rPr lang="es-ES" sz="120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se registró el cese de actividades de la Corporación Instituto de la Ciudad del Distrito Metropolitano de Quito ante el Servicio Nacional de Rentas Internas, dando como resultado </a:t>
            </a:r>
            <a:r>
              <a:rPr lang="es-ES" sz="12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la EXTINCIÓN del RUC </a:t>
            </a:r>
            <a:r>
              <a:rPr lang="es-ES" sz="12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1792145252001</a:t>
            </a: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20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La Secretaría General de Planificación mediante Oficio Nro. GADDMQ-SGP-2025-0072-O de 07 de febrero de 2025, </a:t>
            </a:r>
            <a:r>
              <a:rPr lang="es-ES" sz="12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dispuso que el IIC realizará el proceso de rendición de cuentas de la </a:t>
            </a:r>
            <a:r>
              <a:rPr lang="es-ES" sz="12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CICQ.</a:t>
            </a:r>
            <a:endParaRPr lang="es-ES" sz="120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endParaRPr lang="es-ES" sz="1200" dirty="0" smtClean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endParaRPr lang="es-ES" sz="1200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121;g366fe18eede_3_70"/>
          <p:cNvSpPr txBox="1"/>
          <p:nvPr/>
        </p:nvSpPr>
        <p:spPr>
          <a:xfrm>
            <a:off x="1310527" y="793393"/>
            <a:ext cx="5938200" cy="5079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2100" dirty="0" smtClean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Instituto de la Ciudad 2024</a:t>
            </a:r>
            <a:endParaRPr sz="21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366fe18eede_3_112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66fe18eede_3_112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66fe18eede_3_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;g366fe18eede_3_70"/>
          <p:cNvSpPr txBox="1"/>
          <p:nvPr/>
        </p:nvSpPr>
        <p:spPr>
          <a:xfrm>
            <a:off x="1310527" y="793393"/>
            <a:ext cx="5938200" cy="5079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2100" dirty="0" smtClean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Instituto de la Ciudad 2024</a:t>
            </a:r>
            <a:endParaRPr sz="21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" name="Anillo 2"/>
          <p:cNvSpPr/>
          <p:nvPr/>
        </p:nvSpPr>
        <p:spPr>
          <a:xfrm>
            <a:off x="2599267" y="1464733"/>
            <a:ext cx="3843867" cy="3707794"/>
          </a:xfrm>
          <a:prstGeom prst="donut">
            <a:avLst>
              <a:gd name="adj" fmla="val 4787"/>
            </a:avLst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479800" y="2471935"/>
            <a:ext cx="208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8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Convenio </a:t>
            </a:r>
            <a:endParaRPr lang="es-ES" sz="1800" b="1" dirty="0" smtClean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  <a:p>
            <a:pPr lvl="0" algn="ctr"/>
            <a:r>
              <a:rPr lang="es-ES" sz="18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Nro</a:t>
            </a:r>
            <a:r>
              <a:rPr lang="es-ES" sz="18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. </a:t>
            </a:r>
            <a:r>
              <a:rPr lang="es-ES" sz="18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GADDMQ-IIC-2024-001</a:t>
            </a:r>
          </a:p>
          <a:p>
            <a:pPr lvl="0" algn="ctr"/>
            <a:r>
              <a:rPr lang="es-ES" sz="18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28.10.2024</a:t>
            </a:r>
          </a:p>
          <a:p>
            <a:pPr lvl="0" algn="ctr"/>
            <a:r>
              <a:rPr lang="es-ES" sz="18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USD 71.834,94</a:t>
            </a:r>
            <a:endParaRPr lang="es-ES" sz="18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5914188" y="2598935"/>
            <a:ext cx="1049866" cy="9990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5786745" y="2471935"/>
            <a:ext cx="1312775" cy="1253067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69422" y="2160875"/>
            <a:ext cx="173566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Valor </a:t>
            </a:r>
            <a:r>
              <a:rPr lang="es-ES" sz="11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ejecutado pago obligaciones </a:t>
            </a:r>
            <a:r>
              <a:rPr lang="es-ES" sz="11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pendientes:  </a:t>
            </a:r>
            <a:r>
              <a:rPr lang="es-ES" sz="11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USD </a:t>
            </a:r>
            <a:r>
              <a:rPr lang="es-ES" sz="11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49.808,23</a:t>
            </a:r>
          </a:p>
          <a:p>
            <a:r>
              <a:rPr lang="es-ES" sz="11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Valor </a:t>
            </a:r>
            <a:r>
              <a:rPr lang="es-ES" sz="11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para devolución al GAD </a:t>
            </a:r>
            <a:r>
              <a:rPr lang="es-ES" sz="11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DMQ: </a:t>
            </a:r>
            <a:r>
              <a:rPr lang="es-ES" sz="11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USD </a:t>
            </a:r>
            <a:r>
              <a:rPr lang="es-ES" sz="11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23.038,79 </a:t>
            </a:r>
            <a:r>
              <a:rPr lang="es-ES" sz="11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- Oficio Nro. GADDMQ-PM-2024-6588-O (31.12.2024)</a:t>
            </a:r>
          </a:p>
          <a:p>
            <a:endParaRPr lang="es-EC" dirty="0"/>
          </a:p>
        </p:txBody>
      </p:sp>
      <p:sp>
        <p:nvSpPr>
          <p:cNvPr id="18" name="Elipse 17"/>
          <p:cNvSpPr/>
          <p:nvPr/>
        </p:nvSpPr>
        <p:spPr>
          <a:xfrm>
            <a:off x="1996252" y="2471934"/>
            <a:ext cx="1049866" cy="999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lipse 18"/>
          <p:cNvSpPr/>
          <p:nvPr/>
        </p:nvSpPr>
        <p:spPr>
          <a:xfrm>
            <a:off x="1868809" y="2344934"/>
            <a:ext cx="1312775" cy="12530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5" b="95184" l="9836" r="89891">
                        <a14:foregroundMark x1="46175" y1="37677" x2="46175" y2="37677"/>
                        <a14:foregroundMark x1="51913" y1="16714" x2="51913" y2="16714"/>
                        <a14:foregroundMark x1="57377" y1="54108" x2="57377" y2="54108"/>
                        <a14:foregroundMark x1="75137" y1="49575" x2="75137" y2="49575"/>
                        <a14:foregroundMark x1="77869" y1="86402" x2="77869" y2="86402"/>
                        <a14:foregroundMark x1="63661" y1="87252" x2="63661" y2="87252"/>
                        <a14:foregroundMark x1="43443" y1="83003" x2="43443" y2="83003"/>
                        <a14:foregroundMark x1="25683" y1="88102" x2="25683" y2="88102"/>
                        <a14:foregroundMark x1="30874" y1="68839" x2="30874" y2="68839"/>
                        <a14:foregroundMark x1="25956" y1="48725" x2="25956" y2="48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196" y="2710462"/>
            <a:ext cx="712705" cy="687391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7091497" y="1524916"/>
            <a:ext cx="20016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Manejo y procesamiento de la gestión documental y archivo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Transferencia de activos a </a:t>
            </a:r>
            <a:r>
              <a:rPr lang="es-ES" sz="10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CONQUITO</a:t>
            </a:r>
            <a:endParaRPr lang="es-ES" sz="1000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dirty="0" err="1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Chatarrización</a:t>
            </a:r>
            <a:r>
              <a:rPr lang="es-ES" sz="10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de bienes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Pago </a:t>
            </a: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de servicios profesionales y cierre del Convenio No. IMP-Q-2018-005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Baja </a:t>
            </a: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de obligaciones pendientes con el Ministerio de Trabajo – SRI – IESS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Pago </a:t>
            </a: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ex </a:t>
            </a:r>
            <a:r>
              <a:rPr lang="es-ES" sz="10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funcionarios</a:t>
            </a:r>
            <a:endParaRPr lang="es-ES" sz="1000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0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 Pago de tasas notariales y servicios de contador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1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2" b="96403" l="10000" r="90000">
                        <a14:foregroundMark x1="20270" y1="73741" x2="20270" y2="73741"/>
                        <a14:foregroundMark x1="68108" y1="25180" x2="68108" y2="25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4025" y="2654756"/>
            <a:ext cx="843042" cy="633421"/>
          </a:xfrm>
          <a:prstGeom prst="rect">
            <a:avLst/>
          </a:prstGeom>
        </p:spPr>
      </p:pic>
      <p:pic>
        <p:nvPicPr>
          <p:cNvPr id="23" name="Google Shape;83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366fe18eede_3_124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66fe18eede_3_124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66fe18eede_3_124"/>
          <p:cNvSpPr txBox="1"/>
          <p:nvPr/>
        </p:nvSpPr>
        <p:spPr>
          <a:xfrm>
            <a:off x="2270281" y="1877886"/>
            <a:ext cx="3410100" cy="5040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0" lvl="0" indent="-444500" algn="just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dirty="0" smtClean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Conoce más del IIC</a:t>
            </a:r>
            <a:endParaRPr sz="26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6" name="Google Shape;166;g366fe18eede_3_124"/>
          <p:cNvSpPr txBox="1"/>
          <p:nvPr/>
        </p:nvSpPr>
        <p:spPr>
          <a:xfrm>
            <a:off x="2270281" y="2442061"/>
            <a:ext cx="5730300" cy="79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s" sz="2000" dirty="0" smtClean="0">
                <a:solidFill>
                  <a:srgbClr val="EA34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</a:t>
            </a:r>
            <a:r>
              <a:rPr lang="es-EC" sz="2000" dirty="0" smtClean="0">
                <a:solidFill>
                  <a:srgbClr val="EA34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</a:t>
            </a:r>
            <a:r>
              <a:rPr lang="es" sz="2000" dirty="0" smtClean="0">
                <a:solidFill>
                  <a:srgbClr val="EA34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des Sociales</a:t>
            </a:r>
            <a:endParaRPr sz="2500" dirty="0">
              <a:solidFill>
                <a:srgbClr val="EA34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7" name="Google Shape;167;g366fe18eede_3_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1831983" y="1227579"/>
            <a:ext cx="6048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https://investigaciones.quito.gob.ec/</a:t>
            </a:r>
          </a:p>
        </p:txBody>
      </p:sp>
      <p:pic>
        <p:nvPicPr>
          <p:cNvPr id="3074" name="Picture 2" descr="facebook logo png, facebook icon transparent png 18930698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193" y="2968820"/>
            <a:ext cx="988324" cy="9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witter X Icon Images - Free Download on Freepik"/>
          <p:cNvSpPr>
            <a:spLocks noChangeAspect="1" noChangeArrowheads="1"/>
          </p:cNvSpPr>
          <p:nvPr/>
        </p:nvSpPr>
        <p:spPr bwMode="auto">
          <a:xfrm>
            <a:off x="155575" y="-207963"/>
            <a:ext cx="368300" cy="3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80" name="Picture 8" descr="X Icon PNGs f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17" y="2994425"/>
            <a:ext cx="937115" cy="93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inkedin logo vector, Linkedin symbol, Linkedin icon free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95" y="2920712"/>
            <a:ext cx="1062037" cy="106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3226743" y="3959718"/>
            <a:ext cx="3041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@</a:t>
            </a:r>
            <a:r>
              <a:rPr lang="es-EC" sz="2400" b="1" dirty="0" err="1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InvestigaUIO</a:t>
            </a:r>
            <a:endParaRPr lang="es-EC" sz="2400" b="1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7" name="Google Shape;8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0" title="Asset 40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0" y="4737207"/>
            <a:ext cx="9144003" cy="4062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186" name="Google Shape;186;p10" title="LOGO_BLANCO HORIZONDA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9973" y="1766198"/>
            <a:ext cx="2524049" cy="161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0" title="Asset 3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0" title="Asset 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52802"/>
            <a:ext cx="3632200" cy="8668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45D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/>
        </p:nvSpPr>
        <p:spPr>
          <a:xfrm>
            <a:off x="1477325" y="1816238"/>
            <a:ext cx="6703500" cy="139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3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PRINCIPALES RESULTADOS ALCANZADOS </a:t>
            </a:r>
            <a:r>
              <a:rPr lang="es" sz="2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por </a:t>
            </a:r>
            <a:r>
              <a:rPr lang="es" sz="2200" dirty="0" smtClean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Instituto de Investigaciones de la Ciudad</a:t>
            </a:r>
            <a:r>
              <a:rPr lang="es" sz="2200" dirty="0">
                <a:solidFill>
                  <a:srgbClr val="EA34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s" sz="2200" dirty="0" smtClean="0">
                <a:solidFill>
                  <a:srgbClr val="EA34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2024</a:t>
            </a:r>
            <a:endParaRPr sz="3000" dirty="0">
              <a:solidFill>
                <a:srgbClr val="EA34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6" name="Google Shape;66;p2" title="1LOGOTIPOS-0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449" y="408229"/>
            <a:ext cx="2425523" cy="61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 title="LOGO_BLANC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7025" y="4276125"/>
            <a:ext cx="2574725" cy="4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" y="2679857"/>
            <a:ext cx="1303413" cy="1072163"/>
          </a:xfrm>
          <a:prstGeom prst="rect">
            <a:avLst/>
          </a:prstGeom>
        </p:spPr>
      </p:pic>
      <p:pic>
        <p:nvPicPr>
          <p:cNvPr id="83" name="Google Shape;83;g366fe18eede_3_23" title="Asset 3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366fe18eede_3_23" title="Asset 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366fe18eede_3_23"/>
          <p:cNvSpPr txBox="1"/>
          <p:nvPr/>
        </p:nvSpPr>
        <p:spPr>
          <a:xfrm>
            <a:off x="1391256" y="886297"/>
            <a:ext cx="4148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s" sz="2400" dirty="0" smtClean="0">
                <a:solidFill>
                  <a:srgbClr val="20347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ROL del IIC</a:t>
            </a:r>
            <a:endParaRPr sz="2400" b="0" i="0" u="none" strike="noStrike" cap="none" dirty="0">
              <a:solidFill>
                <a:srgbClr val="20347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87" name="Google Shape;87;g366fe18eede_3_23"/>
          <p:cNvSpPr txBox="1"/>
          <p:nvPr/>
        </p:nvSpPr>
        <p:spPr>
          <a:xfrm>
            <a:off x="1391256" y="1969379"/>
            <a:ext cx="5834400" cy="60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 b="1" dirty="0" smtClean="0">
                <a:solidFill>
                  <a:srgbClr val="EA3446"/>
                </a:solidFill>
                <a:latin typeface="Montserrat"/>
                <a:ea typeface="Montserrat"/>
                <a:cs typeface="Montserrat"/>
                <a:sym typeface="Montserrat"/>
              </a:rPr>
              <a:t>De las conclusiones a las decisiones:</a:t>
            </a:r>
            <a:endParaRPr sz="1900" b="1" dirty="0">
              <a:solidFill>
                <a:srgbClr val="EA34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g366fe18eede_3_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66fe18eede_3_23"/>
          <p:cNvSpPr txBox="1"/>
          <p:nvPr/>
        </p:nvSpPr>
        <p:spPr>
          <a:xfrm>
            <a:off x="1303413" y="2338750"/>
            <a:ext cx="7545900" cy="188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 algn="just">
              <a:lnSpc>
                <a:spcPct val="115000"/>
              </a:lnSpc>
              <a:spcBef>
                <a:spcPts val="1200"/>
              </a:spcBef>
              <a:buClr>
                <a:srgbClr val="20347D"/>
              </a:buClr>
              <a:buSzPts val="1200"/>
              <a:buFont typeface="Montserrat SemiBold"/>
              <a:buChar char="●"/>
            </a:pP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Evidencia necesaria para tomar decisiones informadas y efectivas</a:t>
            </a:r>
            <a:r>
              <a:rPr lang="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</a:p>
          <a:p>
            <a:pPr marL="457200" indent="-304800" algn="just">
              <a:lnSpc>
                <a:spcPct val="115000"/>
              </a:lnSpc>
              <a:spcBef>
                <a:spcPts val="1200"/>
              </a:spcBef>
              <a:buClr>
                <a:srgbClr val="20347D"/>
              </a:buClr>
              <a:buSzPts val="1200"/>
              <a:buFont typeface="Montserrat SemiBold"/>
              <a:buChar char="●"/>
            </a:pP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Sin datos sólidos y análisis rigurosos, las políticas corren el riesgo de basarse en suposiciones y no en realidades, lo que puede generar soluciones ineficaces. </a:t>
            </a:r>
          </a:p>
          <a:p>
            <a:pPr marL="457200" lvl="0" indent="-304800" algn="just">
              <a:lnSpc>
                <a:spcPct val="115000"/>
              </a:lnSpc>
              <a:spcBef>
                <a:spcPts val="1200"/>
              </a:spcBef>
              <a:buClr>
                <a:srgbClr val="20347D"/>
              </a:buClr>
              <a:buSzPts val="1200"/>
              <a:buFont typeface="Montserrat SemiBold"/>
              <a:buChar char="●"/>
            </a:pP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Responder </a:t>
            </a: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manera precisa a las necesidades de la </a:t>
            </a: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población. </a:t>
            </a:r>
            <a:endParaRPr dirty="0">
              <a:solidFill>
                <a:srgbClr val="20347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" name="Google Shape;8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8;g366fe18eede_3_0"/>
          <p:cNvSpPr txBox="1"/>
          <p:nvPr/>
        </p:nvSpPr>
        <p:spPr>
          <a:xfrm>
            <a:off x="1303413" y="1440265"/>
            <a:ext cx="5580000" cy="5040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" sz="2400" dirty="0" smtClean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Necesidades de conocimiento</a:t>
            </a:r>
            <a:endParaRPr sz="24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g366fe18eede_3_0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366fe18eede_3_0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366fe18eede_3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366fe18eede_3_0"/>
          <p:cNvSpPr txBox="1"/>
          <p:nvPr/>
        </p:nvSpPr>
        <p:spPr>
          <a:xfrm>
            <a:off x="1407780" y="2230469"/>
            <a:ext cx="5580000" cy="6840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" sz="3100" dirty="0" smtClean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Evidencia que transforma </a:t>
            </a:r>
            <a:endParaRPr sz="3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9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52446">
            <a:off x="6005413" y="1384670"/>
            <a:ext cx="2500768" cy="22254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1" b="95536" l="9948" r="89791">
                        <a14:foregroundMark x1="43717" y1="47321" x2="43717" y2="47321"/>
                        <a14:foregroundMark x1="58639" y1="45238" x2="58639" y2="45238"/>
                        <a14:foregroundMark x1="72775" y1="19643" x2="72775" y2="19643"/>
                        <a14:foregroundMark x1="81414" y1="28571" x2="81414" y2="2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1201" y="480298"/>
            <a:ext cx="853209" cy="750467"/>
          </a:xfrm>
          <a:prstGeom prst="rect">
            <a:avLst/>
          </a:prstGeom>
        </p:spPr>
      </p:pic>
      <p:sp>
        <p:nvSpPr>
          <p:cNvPr id="76" name="Google Shape;76;g366fe18eede_3_0"/>
          <p:cNvSpPr txBox="1"/>
          <p:nvPr/>
        </p:nvSpPr>
        <p:spPr>
          <a:xfrm>
            <a:off x="2292471" y="1227579"/>
            <a:ext cx="3810617" cy="134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>
              <a:lnSpc>
                <a:spcPct val="106999"/>
              </a:lnSpc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es" sz="11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Misión: </a:t>
            </a:r>
            <a:r>
              <a:rPr lang="es-ES" sz="110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Promover la toma de decisiones informadas en el GAD DMQ, con la generación de estudios basados en evidencia y analítica de datos para formular y recomendar políticas públicas. </a:t>
            </a:r>
          </a:p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g366fe18eede_3_0"/>
          <p:cNvSpPr txBox="1"/>
          <p:nvPr/>
        </p:nvSpPr>
        <p:spPr>
          <a:xfrm>
            <a:off x="1519979" y="3031310"/>
            <a:ext cx="5355600" cy="1740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>
              <a:lnSpc>
                <a:spcPct val="106999"/>
              </a:lnSpc>
              <a:buClr>
                <a:schemeClr val="dk1"/>
              </a:buClr>
              <a:buSzPts val="1100"/>
            </a:pPr>
            <a:r>
              <a:rPr lang="es" sz="1050" b="1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Objetivos: </a:t>
            </a:r>
          </a:p>
          <a:p>
            <a:pPr marL="285750" lvl="0" indent="-285750" algn="just">
              <a:lnSpc>
                <a:spcPct val="106999"/>
              </a:lnSpc>
              <a:buClr>
                <a:schemeClr val="dk1"/>
              </a:buClr>
              <a:buSzPts val="1100"/>
              <a:buFontTx/>
              <a:buChar char="-"/>
            </a:pPr>
            <a:r>
              <a:rPr lang="es-ES" sz="1050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Brindar </a:t>
            </a:r>
            <a:r>
              <a:rPr lang="es-ES" sz="1050" dirty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asesoría técnica especializada a las entidades municipales </a:t>
            </a:r>
            <a:endParaRPr lang="es-ES" sz="1050" dirty="0" smtClean="0">
              <a:solidFill>
                <a:srgbClr val="3845D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just">
              <a:lnSpc>
                <a:spcPct val="106999"/>
              </a:lnSpc>
              <a:buClr>
                <a:schemeClr val="dk1"/>
              </a:buClr>
              <a:buSzPts val="1100"/>
              <a:buFontTx/>
              <a:buChar char="-"/>
            </a:pPr>
            <a:r>
              <a:rPr lang="es-ES" sz="1050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Generar </a:t>
            </a:r>
            <a:r>
              <a:rPr lang="es-ES" sz="1050" dirty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estudios basados en evidencia, enmarcados en las ciencias urbanas, económicas, sociales, geográficas y de </a:t>
            </a:r>
            <a:r>
              <a:rPr lang="es-ES" sz="1050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datos.</a:t>
            </a:r>
          </a:p>
          <a:p>
            <a:pPr marL="285750" lvl="0" indent="-285750" algn="just">
              <a:lnSpc>
                <a:spcPct val="106999"/>
              </a:lnSpc>
              <a:buClr>
                <a:schemeClr val="dk1"/>
              </a:buClr>
              <a:buSzPts val="1100"/>
              <a:buFontTx/>
              <a:buChar char="-"/>
            </a:pPr>
            <a:r>
              <a:rPr lang="es-ES" sz="1050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Investigación </a:t>
            </a:r>
            <a:r>
              <a:rPr lang="es-ES" sz="1050" dirty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colaborativa: </a:t>
            </a:r>
            <a:r>
              <a:rPr lang="es-ES" sz="1050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academia </a:t>
            </a:r>
            <a:r>
              <a:rPr lang="es-ES" sz="1050" dirty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(nacional e internacional), la sociedad civil y grupos de expertos. </a:t>
            </a:r>
            <a:endParaRPr lang="es-ES" sz="1050" dirty="0" smtClean="0">
              <a:solidFill>
                <a:srgbClr val="3845D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just">
              <a:lnSpc>
                <a:spcPct val="106999"/>
              </a:lnSpc>
              <a:buClr>
                <a:schemeClr val="dk1"/>
              </a:buClr>
              <a:buSzPts val="1100"/>
              <a:buFontTx/>
              <a:buChar char="-"/>
            </a:pPr>
            <a:r>
              <a:rPr lang="es-ES" sz="1050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Analizar </a:t>
            </a:r>
            <a:r>
              <a:rPr lang="es-ES" sz="1050" dirty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datos para diagnosticar y prever </a:t>
            </a:r>
            <a:r>
              <a:rPr lang="es-ES" sz="1050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fenómenos.</a:t>
            </a:r>
          </a:p>
          <a:p>
            <a:pPr marL="285750" lvl="0" indent="-285750" algn="just">
              <a:lnSpc>
                <a:spcPct val="106999"/>
              </a:lnSpc>
              <a:buClr>
                <a:schemeClr val="dk1"/>
              </a:buClr>
              <a:buSzPts val="1100"/>
              <a:buFontTx/>
              <a:buChar char="-"/>
            </a:pPr>
            <a:r>
              <a:rPr lang="es-ES" sz="1050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Recomendaciones </a:t>
            </a:r>
            <a:r>
              <a:rPr lang="es-ES" sz="1050" dirty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de políticas públicas.</a:t>
            </a:r>
          </a:p>
          <a:p>
            <a:pPr lvl="0" algn="just">
              <a:lnSpc>
                <a:spcPct val="106999"/>
              </a:lnSpc>
              <a:buClr>
                <a:schemeClr val="dk1"/>
              </a:buClr>
              <a:buSzPts val="1100"/>
            </a:pPr>
            <a:r>
              <a:rPr lang="es" sz="1050" dirty="0" smtClean="0">
                <a:solidFill>
                  <a:srgbClr val="3845D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366fe18eede_3_41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66fe18eede_3_41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66fe18eede_3_41"/>
          <p:cNvSpPr txBox="1"/>
          <p:nvPr/>
        </p:nvSpPr>
        <p:spPr>
          <a:xfrm>
            <a:off x="1749507" y="1430343"/>
            <a:ext cx="166506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s" sz="1800" dirty="0" smtClean="0">
                <a:solidFill>
                  <a:srgbClr val="20347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Económico</a:t>
            </a:r>
            <a:endParaRPr sz="1800" b="0" i="0" u="none" strike="noStrike" cap="none" dirty="0">
              <a:solidFill>
                <a:srgbClr val="20347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00" name="Google Shape;100;g366fe18eede_3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o 5"/>
          <p:cNvGrpSpPr/>
          <p:nvPr/>
        </p:nvGrpSpPr>
        <p:grpSpPr>
          <a:xfrm>
            <a:off x="535598" y="1027665"/>
            <a:ext cx="4016889" cy="3120218"/>
            <a:chOff x="1137940" y="181150"/>
            <a:chExt cx="5943737" cy="4463068"/>
          </a:xfrm>
        </p:grpSpPr>
        <p:sp>
          <p:nvSpPr>
            <p:cNvPr id="17" name="Elipse 16"/>
            <p:cNvSpPr/>
            <p:nvPr/>
          </p:nvSpPr>
          <p:spPr>
            <a:xfrm>
              <a:off x="3714156" y="1415259"/>
              <a:ext cx="3367521" cy="3177000"/>
            </a:xfrm>
            <a:prstGeom prst="ellipse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1137940" y="181150"/>
              <a:ext cx="5553483" cy="4463068"/>
              <a:chOff x="1137940" y="181150"/>
              <a:chExt cx="5553483" cy="4463068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1137940" y="1467218"/>
                <a:ext cx="3367521" cy="3177000"/>
              </a:xfrm>
              <a:prstGeom prst="ellipse">
                <a:avLst/>
              </a:prstGeom>
              <a:solidFill>
                <a:schemeClr val="accent5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" name="Elipse 2"/>
              <p:cNvSpPr/>
              <p:nvPr/>
            </p:nvSpPr>
            <p:spPr>
              <a:xfrm>
                <a:off x="2581536" y="181150"/>
                <a:ext cx="3150137" cy="3110604"/>
              </a:xfrm>
              <a:prstGeom prst="ellipse">
                <a:avLst/>
              </a:prstGeom>
              <a:solidFill>
                <a:srgbClr val="3744D0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9" name="Google Shape;110;g366fe18eede_3_57"/>
              <p:cNvSpPr txBox="1"/>
              <p:nvPr/>
            </p:nvSpPr>
            <p:spPr>
              <a:xfrm>
                <a:off x="2153049" y="2380212"/>
                <a:ext cx="4538374" cy="572261"/>
              </a:xfrm>
              <a:prstGeom prst="rect">
                <a:avLst/>
              </a:prstGeom>
              <a:solidFill>
                <a:srgbClr val="3845D0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500"/>
                  <a:buFont typeface="Arial"/>
                  <a:buNone/>
                </a:pPr>
                <a:r>
                  <a:rPr lang="es" dirty="0" smtClean="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Líneas de Investigación 2024</a:t>
                </a:r>
                <a:endParaRPr b="0" i="0" u="none" strike="noStrike" cap="none" dirty="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20" name="Google Shape;97;g366fe18eede_3_41"/>
              <p:cNvSpPr txBox="1"/>
              <p:nvPr/>
            </p:nvSpPr>
            <p:spPr>
              <a:xfrm>
                <a:off x="1921874" y="3241611"/>
                <a:ext cx="1665063" cy="461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0"/>
                  <a:buFont typeface="Arial"/>
                  <a:buNone/>
                </a:pPr>
                <a:r>
                  <a:rPr lang="es" sz="1800" dirty="0" smtClean="0">
                    <a:solidFill>
                      <a:srgbClr val="20347D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Social</a:t>
                </a:r>
                <a:endParaRPr sz="1800" b="0" i="0" u="none" strike="noStrike" cap="none" dirty="0">
                  <a:solidFill>
                    <a:srgbClr val="20347D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21" name="Google Shape;97;g366fe18eede_3_41"/>
              <p:cNvSpPr txBox="1"/>
              <p:nvPr/>
            </p:nvSpPr>
            <p:spPr>
              <a:xfrm>
                <a:off x="4899141" y="3210053"/>
                <a:ext cx="1665063" cy="461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0"/>
                  <a:buFont typeface="Arial"/>
                  <a:buNone/>
                </a:pPr>
                <a:r>
                  <a:rPr lang="es" sz="1800" dirty="0" smtClean="0">
                    <a:solidFill>
                      <a:srgbClr val="20347D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Urbano</a:t>
                </a:r>
                <a:endParaRPr sz="1800" b="0" i="0" u="none" strike="noStrike" cap="none" dirty="0">
                  <a:solidFill>
                    <a:srgbClr val="20347D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</p:grpSp>
      <p:sp>
        <p:nvSpPr>
          <p:cNvPr id="31" name="Google Shape;114;g366fe18eede_3_57"/>
          <p:cNvSpPr txBox="1"/>
          <p:nvPr/>
        </p:nvSpPr>
        <p:spPr>
          <a:xfrm>
            <a:off x="4845834" y="1444132"/>
            <a:ext cx="3837506" cy="315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2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Identificación de problemas y prioridades sociales, económicos y </a:t>
            </a:r>
            <a:r>
              <a:rPr lang="es-ES" sz="12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ambientales: </a:t>
            </a:r>
            <a:r>
              <a:rPr lang="es-ES" sz="12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respuestas a desafíos territoriales.</a:t>
            </a:r>
            <a:endParaRPr lang="es-ES" sz="120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2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Recomendaciones de política </a:t>
            </a:r>
            <a:r>
              <a:rPr lang="es-ES" sz="12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públicas: </a:t>
            </a:r>
            <a:r>
              <a:rPr lang="es-ES" sz="12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optimización de servicios y fortalecimiento de la gestión municipal</a:t>
            </a:r>
            <a:endParaRPr lang="es-ES" sz="120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2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Prevención de consecuencias no </a:t>
            </a:r>
            <a:r>
              <a:rPr lang="es-ES" sz="12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deseadas: </a:t>
            </a:r>
            <a:r>
              <a:rPr lang="es-ES" sz="12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decisiones basadas en datos</a:t>
            </a:r>
            <a:endParaRPr lang="es-ES" sz="120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20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Herramientas innovadoras para problemas complejos</a:t>
            </a:r>
            <a:r>
              <a:rPr lang="es-ES" sz="12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s-ES" sz="120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herramientas metodológicas robustas y cierre de brechas de información</a:t>
            </a: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endParaRPr lang="es-ES" sz="120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366fe18eede_3_41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66fe18eede_3_41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66fe18eede_3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21;g366fe18eede_3_70"/>
          <p:cNvSpPr txBox="1"/>
          <p:nvPr/>
        </p:nvSpPr>
        <p:spPr>
          <a:xfrm>
            <a:off x="2097927" y="359834"/>
            <a:ext cx="5304790" cy="5079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2100" dirty="0" smtClean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Atlas Socioeconómico del GAD DMQ</a:t>
            </a:r>
            <a:endParaRPr sz="21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397"/>
            <a:ext cx="2683150" cy="268315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03" y="1123397"/>
            <a:ext cx="1781528" cy="2520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89" y="1123397"/>
            <a:ext cx="1781528" cy="2520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75" y="1123397"/>
            <a:ext cx="1781528" cy="2520000"/>
          </a:xfrm>
          <a:prstGeom prst="rect">
            <a:avLst/>
          </a:prstGeom>
        </p:spPr>
      </p:pic>
      <p:sp>
        <p:nvSpPr>
          <p:cNvPr id="27" name="Google Shape;114;g366fe18eede_3_57"/>
          <p:cNvSpPr txBox="1"/>
          <p:nvPr/>
        </p:nvSpPr>
        <p:spPr>
          <a:xfrm>
            <a:off x="1608666" y="3806547"/>
            <a:ext cx="5926667" cy="111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isión 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integral de la distribución y características de la </a:t>
            </a: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población, vivienda e infraestructura 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del 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DMQ: análisis 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de patrones y 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tendencias.</a:t>
            </a: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Planificadores 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urbanos, formuladores de políticas públicas, investigadores y otros 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actores. </a:t>
            </a:r>
            <a:endParaRPr lang="es-ES" sz="1050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Apoyar la </a:t>
            </a: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toma de decisiones </a:t>
            </a: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informadas. </a:t>
            </a:r>
            <a:endParaRPr lang="es-ES"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536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366fe18eede_3_41" title="Asset 3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66fe18eede_3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21;g366fe18eede_3_70"/>
          <p:cNvSpPr txBox="1"/>
          <p:nvPr/>
        </p:nvSpPr>
        <p:spPr>
          <a:xfrm>
            <a:off x="1983306" y="503566"/>
            <a:ext cx="6230910" cy="507801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2100" dirty="0" smtClean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Vaciamiento y sub-utilización 10 de Agosto</a:t>
            </a:r>
            <a:endParaRPr sz="21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075044" y="2224207"/>
            <a:ext cx="2967355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0" algn="just">
              <a:lnSpc>
                <a:spcPct val="115000"/>
              </a:lnSpc>
              <a:buClr>
                <a:srgbClr val="20347D"/>
              </a:buClr>
              <a:buSzPts val="1100"/>
            </a:pPr>
            <a:r>
              <a:rPr lang="es-ES" sz="9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En el estudio se consideró toda la extensión de la avenida 10 de Agosto, es decir, </a:t>
            </a:r>
            <a:r>
              <a:rPr lang="es-ES" sz="9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los 7,06 Km de longitud y un radio de 400 metros a su alrededor</a:t>
            </a:r>
            <a:r>
              <a:rPr lang="es-ES" sz="9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. Algunos datos que arrojó son:</a:t>
            </a:r>
          </a:p>
          <a:p>
            <a:pPr marL="457200" lvl="1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9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La </a:t>
            </a:r>
            <a:r>
              <a:rPr lang="es-ES" sz="9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variación inter-censal muestra una </a:t>
            </a:r>
            <a:r>
              <a:rPr lang="es-ES" sz="9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reducción de la población de 5.48% (2049 hab.) en el periodo de 2010 a 2022.</a:t>
            </a:r>
          </a:p>
          <a:p>
            <a:pPr marL="457200" lvl="1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9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La </a:t>
            </a:r>
            <a:r>
              <a:rPr lang="es-ES" sz="9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población que habita la zona es </a:t>
            </a:r>
            <a:r>
              <a:rPr lang="es-ES" sz="9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71% joven, 16% adultos mayores y 14% menores.</a:t>
            </a:r>
          </a:p>
          <a:p>
            <a:pPr marL="457200" lvl="1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9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Existe </a:t>
            </a:r>
            <a:r>
              <a:rPr lang="es-ES" sz="9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migración</a:t>
            </a:r>
            <a:r>
              <a:rPr lang="es-ES" sz="90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 interna del 18% y un 30% de migración externa</a:t>
            </a:r>
            <a:r>
              <a:rPr lang="es-ES" sz="900" dirty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 en el área definida</a:t>
            </a:r>
            <a:r>
              <a:rPr lang="es-ES" sz="90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</a:rPr>
              <a:t>.</a:t>
            </a:r>
            <a:endParaRPr lang="es-ES" sz="900" dirty="0">
              <a:solidFill>
                <a:srgbClr val="20347D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8" t="70340" r="1889" b="1206"/>
          <a:stretch/>
        </p:blipFill>
        <p:spPr>
          <a:xfrm>
            <a:off x="3186342" y="3963743"/>
            <a:ext cx="668458" cy="9743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800" y="2440420"/>
            <a:ext cx="2345471" cy="24884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0" y="1158363"/>
            <a:ext cx="2713929" cy="38387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5615" y="1185814"/>
            <a:ext cx="2687954" cy="10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cto 28"/>
          <p:cNvCxnSpPr/>
          <p:nvPr/>
        </p:nvCxnSpPr>
        <p:spPr>
          <a:xfrm>
            <a:off x="-10274" y="2618503"/>
            <a:ext cx="1574800" cy="4233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523127" y="1485812"/>
            <a:ext cx="1574800" cy="4233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Google Shape;95;g366fe18eede_3_41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66fe18eede_3_41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66fe18eede_3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21;g366fe18eede_3_70"/>
          <p:cNvSpPr txBox="1"/>
          <p:nvPr/>
        </p:nvSpPr>
        <p:spPr>
          <a:xfrm>
            <a:off x="2097927" y="359834"/>
            <a:ext cx="5304790" cy="5079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2100" dirty="0" smtClean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Análisis de la Tributación Municipal</a:t>
            </a:r>
            <a:endParaRPr sz="21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7" name="Google Shape;114;g366fe18eede_3_57"/>
          <p:cNvSpPr txBox="1"/>
          <p:nvPr/>
        </p:nvSpPr>
        <p:spPr>
          <a:xfrm>
            <a:off x="1890047" y="2154545"/>
            <a:ext cx="5926667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En 2023, Iñaquito lideró la recaudación con $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37.1M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y </a:t>
            </a:r>
            <a:r>
              <a:rPr lang="es-ES" sz="1050" dirty="0" err="1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Cumbayá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 con $18.2M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es-ES" sz="1050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Calderón en 2023 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recaudó $10.1M 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y recibió 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$31.01M en 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obras</a:t>
            </a:r>
            <a:endParaRPr lang="es-ES" sz="1050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La patente municipal concentra su recaudación en grandes comercios (mayoristas/inmobiliarias) por $4.3M</a:t>
            </a:r>
            <a:r>
              <a:rPr lang="es-ES" sz="1050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lang="es-ES"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380003" y="1248717"/>
            <a:ext cx="528358" cy="516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Terminador 6"/>
          <p:cNvSpPr/>
          <p:nvPr/>
        </p:nvSpPr>
        <p:spPr>
          <a:xfrm>
            <a:off x="1526426" y="1333199"/>
            <a:ext cx="1143001" cy="3052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1608666" y="1379992"/>
            <a:ext cx="11351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OBJETIVOS</a:t>
            </a:r>
            <a:endParaRPr lang="es-EC" sz="1050" b="1" dirty="0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9" name="Google Shape;114;g366fe18eede_3_57"/>
          <p:cNvSpPr txBox="1"/>
          <p:nvPr/>
        </p:nvSpPr>
        <p:spPr>
          <a:xfrm>
            <a:off x="2886687" y="1152131"/>
            <a:ext cx="5926667" cy="74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Analizar la </a:t>
            </a: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distribución territorial de la carga fiscal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Evaluar la </a:t>
            </a: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progresividad y equidad tributaria</a:t>
            </a: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Proponer estrategias para fortalecer la </a:t>
            </a:r>
            <a:r>
              <a:rPr lang="es-ES" sz="1050" b="1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justicia </a:t>
            </a:r>
            <a:r>
              <a:rPr lang="es-ES" sz="1050" b="1" dirty="0" smtClean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fiscal.  </a:t>
            </a:r>
            <a:endParaRPr lang="es-ES"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87;g366fe18eede_3_23"/>
          <p:cNvSpPr txBox="1"/>
          <p:nvPr/>
        </p:nvSpPr>
        <p:spPr>
          <a:xfrm>
            <a:off x="282123" y="3026917"/>
            <a:ext cx="8218410" cy="60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>
              <a:lnSpc>
                <a:spcPct val="106999"/>
              </a:lnSpc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es-ES" sz="1900" b="1" dirty="0">
                <a:solidFill>
                  <a:srgbClr val="EA3446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lang="es-ES" sz="1900" b="1" dirty="0" smtClean="0">
                <a:solidFill>
                  <a:srgbClr val="EA3446"/>
                </a:solidFill>
                <a:latin typeface="Montserrat"/>
                <a:ea typeface="Montserrat"/>
                <a:cs typeface="Montserrat"/>
                <a:sym typeface="Montserrat"/>
              </a:rPr>
              <a:t>ayormente </a:t>
            </a:r>
            <a:r>
              <a:rPr lang="es-ES" sz="1900" b="1" dirty="0">
                <a:solidFill>
                  <a:srgbClr val="EA3446"/>
                </a:solidFill>
                <a:latin typeface="Montserrat"/>
                <a:ea typeface="Montserrat"/>
                <a:cs typeface="Montserrat"/>
                <a:sym typeface="Montserrat"/>
              </a:rPr>
              <a:t>progresivo: quienes más tienen, más </a:t>
            </a:r>
            <a:r>
              <a:rPr lang="es-ES" sz="1900" b="1" dirty="0" smtClean="0">
                <a:solidFill>
                  <a:srgbClr val="EA3446"/>
                </a:solidFill>
                <a:latin typeface="Montserrat"/>
                <a:ea typeface="Montserrat"/>
                <a:cs typeface="Montserrat"/>
                <a:sym typeface="Montserrat"/>
              </a:rPr>
              <a:t>aportan.</a:t>
            </a:r>
            <a:endParaRPr sz="1900" b="1" dirty="0">
              <a:solidFill>
                <a:srgbClr val="EA34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Terminador 20"/>
          <p:cNvSpPr/>
          <p:nvPr/>
        </p:nvSpPr>
        <p:spPr>
          <a:xfrm>
            <a:off x="718014" y="2362391"/>
            <a:ext cx="1143001" cy="47444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/>
          <p:cNvSpPr txBox="1"/>
          <p:nvPr/>
        </p:nvSpPr>
        <p:spPr>
          <a:xfrm>
            <a:off x="696829" y="2395788"/>
            <a:ext cx="11351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PRINCIPALES HALLAZGOS</a:t>
            </a:r>
            <a:endParaRPr lang="es-EC" sz="1050" b="1" dirty="0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-264179" y="2362391"/>
            <a:ext cx="528358" cy="516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0" name="Conector recto 29"/>
          <p:cNvCxnSpPr/>
          <p:nvPr/>
        </p:nvCxnSpPr>
        <p:spPr>
          <a:xfrm>
            <a:off x="1255018" y="3965289"/>
            <a:ext cx="1574800" cy="4233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rminador 30"/>
          <p:cNvSpPr/>
          <p:nvPr/>
        </p:nvSpPr>
        <p:spPr>
          <a:xfrm>
            <a:off x="2042418" y="3718421"/>
            <a:ext cx="1716781" cy="396379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32"/>
          <p:cNvSpPr txBox="1"/>
          <p:nvPr/>
        </p:nvSpPr>
        <p:spPr>
          <a:xfrm>
            <a:off x="2002268" y="3810306"/>
            <a:ext cx="17970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RECOMENDACIONES</a:t>
            </a:r>
            <a:endParaRPr lang="es-EC" sz="1050" b="1" dirty="0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1001113" y="3709177"/>
            <a:ext cx="528358" cy="516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Google Shape;114;g366fe18eede_3_57"/>
          <p:cNvSpPr txBox="1"/>
          <p:nvPr/>
        </p:nvSpPr>
        <p:spPr>
          <a:xfrm>
            <a:off x="3799347" y="3593368"/>
            <a:ext cx="4876371" cy="111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Incorporar indicadores sociales para comprender mejor las dinámicas territoriales (parroquias con mayor pobreza presentan menor recaudación)</a:t>
            </a:r>
          </a:p>
          <a:p>
            <a:pPr marL="457200" lvl="0" indent="-298450" algn="just">
              <a:lnSpc>
                <a:spcPct val="115000"/>
              </a:lnSpc>
              <a:buClr>
                <a:srgbClr val="20347D"/>
              </a:buClr>
              <a:buSzPts val="1100"/>
              <a:buFont typeface="Montserrat"/>
              <a:buChar char="●"/>
            </a:pPr>
            <a:r>
              <a:rPr lang="es-ES" sz="1050" dirty="0">
                <a:solidFill>
                  <a:srgbClr val="20347D"/>
                </a:solidFill>
                <a:latin typeface="Montserrat"/>
                <a:ea typeface="Montserrat"/>
                <a:cs typeface="Montserrat"/>
                <a:sym typeface="Montserrat"/>
              </a:rPr>
              <a:t>Modernizar la gestión tributaria y fomentar el cumplimiento </a:t>
            </a:r>
          </a:p>
          <a:p>
            <a:pPr marL="158750" lvl="0" algn="just">
              <a:lnSpc>
                <a:spcPct val="115000"/>
              </a:lnSpc>
              <a:buClr>
                <a:srgbClr val="20347D"/>
              </a:buClr>
              <a:buSzPts val="1100"/>
            </a:pPr>
            <a:endParaRPr lang="es-ES" sz="1050" b="1" dirty="0">
              <a:solidFill>
                <a:srgbClr val="2034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960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366fe18eede_3_23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366fe18eede_3_23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366fe18eede_3_23"/>
          <p:cNvSpPr txBox="1"/>
          <p:nvPr/>
        </p:nvSpPr>
        <p:spPr>
          <a:xfrm>
            <a:off x="1391256" y="886297"/>
            <a:ext cx="4148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s" sz="2400" dirty="0" smtClean="0">
                <a:solidFill>
                  <a:srgbClr val="20347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Otras investigaciones</a:t>
            </a:r>
            <a:endParaRPr sz="2400" b="0" i="0" u="none" strike="noStrike" cap="none" dirty="0">
              <a:solidFill>
                <a:srgbClr val="20347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87" name="Google Shape;87;g366fe18eede_3_23"/>
          <p:cNvSpPr txBox="1"/>
          <p:nvPr/>
        </p:nvSpPr>
        <p:spPr>
          <a:xfrm>
            <a:off x="1391256" y="1969379"/>
            <a:ext cx="5834400" cy="60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 b="1" dirty="0" smtClean="0">
                <a:solidFill>
                  <a:srgbClr val="EA3446"/>
                </a:solidFill>
                <a:latin typeface="Montserrat"/>
                <a:ea typeface="Montserrat"/>
                <a:cs typeface="Montserrat"/>
                <a:sym typeface="Montserrat"/>
              </a:rPr>
              <a:t>Apoyo a otras Secretarias:</a:t>
            </a:r>
            <a:endParaRPr sz="1900" b="1" dirty="0">
              <a:solidFill>
                <a:srgbClr val="EA34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g366fe18eede_3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66fe18eede_3_23"/>
          <p:cNvSpPr txBox="1"/>
          <p:nvPr/>
        </p:nvSpPr>
        <p:spPr>
          <a:xfrm>
            <a:off x="1303413" y="2338750"/>
            <a:ext cx="75459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 algn="just">
              <a:buClr>
                <a:srgbClr val="20347D"/>
              </a:buClr>
              <a:buSzPts val="1200"/>
              <a:buFont typeface="Montserrat SemiBold"/>
              <a:buChar char="●"/>
            </a:pP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Metodología </a:t>
            </a: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la construcción del proyecto Escuela de Participación Ciudadana y Construcción de Sujeto de Derechos</a:t>
            </a:r>
            <a:r>
              <a:rPr lang="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lang="es" dirty="0">
              <a:solidFill>
                <a:srgbClr val="20347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indent="-304800" algn="just">
              <a:buClr>
                <a:srgbClr val="20347D"/>
              </a:buClr>
              <a:buSzPts val="1200"/>
              <a:buFont typeface="Montserrat SemiBold"/>
              <a:buChar char="●"/>
            </a:pP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Análisis de los factores de incidencia en el precio de la vivienda en las zonas de influencia caminable de las estaciones del Metro de Quito. </a:t>
            </a:r>
          </a:p>
          <a:p>
            <a:pPr marL="457200" lvl="0" indent="-304800" algn="just">
              <a:buClr>
                <a:srgbClr val="20347D"/>
              </a:buClr>
              <a:buSzPts val="1200"/>
              <a:buFont typeface="Montserrat SemiBold"/>
              <a:buChar char="●"/>
            </a:pP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</a:t>
            </a: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recimiento </a:t>
            </a: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 decrecimiento demográfico entre 2010 y 2022 en el DMQ</a:t>
            </a: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</a:p>
          <a:p>
            <a:pPr marL="457200" lvl="0" indent="-304800" algn="just">
              <a:buClr>
                <a:srgbClr val="20347D"/>
              </a:buClr>
              <a:buSzPts val="1200"/>
              <a:buFont typeface="Montserrat SemiBold"/>
              <a:buChar char="●"/>
            </a:pP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Estudio Metro </a:t>
            </a: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Quito y accidentes de </a:t>
            </a: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tránsito.  </a:t>
            </a:r>
            <a:endParaRPr dirty="0">
              <a:solidFill>
                <a:srgbClr val="20347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975" y="4546381"/>
            <a:ext cx="1980822" cy="4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8;g366fe18eede_3_0"/>
          <p:cNvSpPr txBox="1"/>
          <p:nvPr/>
        </p:nvSpPr>
        <p:spPr>
          <a:xfrm>
            <a:off x="1303413" y="1440265"/>
            <a:ext cx="5580000" cy="540000"/>
          </a:xfrm>
          <a:prstGeom prst="rect">
            <a:avLst/>
          </a:prstGeom>
          <a:solidFill>
            <a:srgbClr val="3845D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" sz="2400" dirty="0" smtClean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Estudios Especializados</a:t>
            </a:r>
            <a:endParaRPr sz="24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" name="Google Shape;87;g366fe18eede_3_23"/>
          <p:cNvSpPr txBox="1"/>
          <p:nvPr/>
        </p:nvSpPr>
        <p:spPr>
          <a:xfrm>
            <a:off x="1510575" y="3798003"/>
            <a:ext cx="5834400" cy="60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 b="1" dirty="0" smtClean="0">
                <a:solidFill>
                  <a:srgbClr val="EA3446"/>
                </a:solidFill>
                <a:latin typeface="Montserrat"/>
                <a:ea typeface="Montserrat"/>
                <a:cs typeface="Montserrat"/>
                <a:sym typeface="Montserrat"/>
              </a:rPr>
              <a:t>Información para la toma de decisiones:</a:t>
            </a:r>
            <a:endParaRPr sz="1900" b="1" dirty="0">
              <a:solidFill>
                <a:srgbClr val="EA34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90;g366fe18eede_3_23"/>
          <p:cNvSpPr txBox="1"/>
          <p:nvPr/>
        </p:nvSpPr>
        <p:spPr>
          <a:xfrm>
            <a:off x="1510575" y="4145815"/>
            <a:ext cx="7545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 algn="just">
              <a:buClr>
                <a:srgbClr val="20347D"/>
              </a:buClr>
              <a:buSzPts val="1200"/>
              <a:buFont typeface="Montserrat SemiBold"/>
              <a:buChar char="●"/>
            </a:pP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Tres </a:t>
            </a: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encuestas </a:t>
            </a: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aplicadas </a:t>
            </a: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6000 </a:t>
            </a:r>
            <a:r>
              <a:rPr lang="es-ES" dirty="0" smtClean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personas: expectativas </a:t>
            </a:r>
            <a:r>
              <a:rPr lang="es-ES" dirty="0">
                <a:solidFill>
                  <a:srgbClr val="203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los quiteños frente a la política pública municipal. </a:t>
            </a:r>
            <a:endParaRPr dirty="0">
              <a:solidFill>
                <a:srgbClr val="20347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043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1023</Words>
  <Application>Microsoft Office PowerPoint</Application>
  <PresentationFormat>Presentación en pantalla (16:9)</PresentationFormat>
  <Paragraphs>118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Montserrat ExtraBold</vt:lpstr>
      <vt:lpstr>Montserrat</vt:lpstr>
      <vt:lpstr>Montserrat Black</vt:lpstr>
      <vt:lpstr>Montserrat SemiBold</vt:lpstr>
      <vt:lpstr>Montserrat Medium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Proano Guerra Maria Belen</dc:creator>
  <cp:lastModifiedBy>Gabriela Elizabeth Silva Rodriguez</cp:lastModifiedBy>
  <cp:revision>36</cp:revision>
  <dcterms:modified xsi:type="dcterms:W3CDTF">2025-06-30T17:00:30Z</dcterms:modified>
</cp:coreProperties>
</file>